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27"/>
  </p:notesMasterIdLst>
  <p:sldIdLst>
    <p:sldId id="2085849482" r:id="rId4"/>
    <p:sldId id="2085849480" r:id="rId5"/>
    <p:sldId id="2085848417" r:id="rId6"/>
    <p:sldId id="2085849485" r:id="rId7"/>
    <p:sldId id="2085849483" r:id="rId8"/>
    <p:sldId id="530" r:id="rId9"/>
    <p:sldId id="2085849494" r:id="rId10"/>
    <p:sldId id="503" r:id="rId11"/>
    <p:sldId id="2085849465" r:id="rId12"/>
    <p:sldId id="2085849464" r:id="rId13"/>
    <p:sldId id="2085849484" r:id="rId14"/>
    <p:sldId id="480" r:id="rId15"/>
    <p:sldId id="2085849486" r:id="rId16"/>
    <p:sldId id="482" r:id="rId17"/>
    <p:sldId id="487" r:id="rId18"/>
    <p:sldId id="490" r:id="rId19"/>
    <p:sldId id="2085849487" r:id="rId20"/>
    <p:sldId id="2085849490" r:id="rId21"/>
    <p:sldId id="2085849491" r:id="rId22"/>
    <p:sldId id="256" r:id="rId23"/>
    <p:sldId id="2085849492" r:id="rId24"/>
    <p:sldId id="2085849475" r:id="rId25"/>
    <p:sldId id="20858494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700"/>
    <a:srgbClr val="1D7CF5"/>
    <a:srgbClr val="14ADF0"/>
    <a:srgbClr val="8ED8F8"/>
    <a:srgbClr val="72C45A"/>
    <a:srgbClr val="14AEEF"/>
    <a:srgbClr val="83888D"/>
    <a:srgbClr val="15B1F5"/>
    <a:srgbClr val="C2C3C5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7"/>
    <p:restoredTop sz="89701" autoAdjust="0"/>
  </p:normalViewPr>
  <p:slideViewPr>
    <p:cSldViewPr snapToGrid="0" snapToObjects="1">
      <p:cViewPr varScale="1">
        <p:scale>
          <a:sx n="98" d="100"/>
          <a:sy n="98" d="100"/>
        </p:scale>
        <p:origin x="1624" y="184"/>
      </p:cViewPr>
      <p:guideLst>
        <p:guide orient="horz" pos="228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36118182294791E-2"/>
          <c:y val="3.2874541768490168E-2"/>
          <c:w val="0.95825863359653274"/>
          <c:h val="0.91050678312512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3B-486F-9F2F-C40C8C809B8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3B-486F-9F2F-C40C8C809B8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AA-41AB-9E73-46FE226FF220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8BD-4472-88B3-B3367EE5378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546-42F0-A609-E10C05E0B75C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6EB-46FA-A78A-0A601E8FA71E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F6F-46DB-B0CD-34C0ADE4FDC3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AD0-4374-BD91-BE37E2CF1A9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629-41CC-AE2F-A1C9E335776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272-471B-8E63-F7CB49043422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FE-448B-913A-31E4A49CFA81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A02-4A19-9960-E8F15870021B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529-493C-A9F3-6CC120F7DDB5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4BC-4863-A389-5767B7AFDCC5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56BA-4B4C-8D93-81C740429BB2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23BD-4165-8A9E-4C6C01DC0CCE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5B65-40E8-A976-E974A8835D30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6790-4DB8-BB0E-79EF7E01B343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EA52-4DAC-8632-20E635E5BA8A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225D-FD46-8C98-C88CB737BC5F}"/>
              </c:ext>
            </c:extLst>
          </c:dPt>
          <c:cat>
            <c:strRef>
              <c:f>Sheet1!$A$2:$A$46</c:f>
              <c:strCache>
                <c:ptCount val="45"/>
                <c:pt idx="0">
                  <c:v>1/6</c:v>
                </c:pt>
                <c:pt idx="1">
                  <c:v>1/13</c:v>
                </c:pt>
                <c:pt idx="2">
                  <c:v>1/20</c:v>
                </c:pt>
                <c:pt idx="3">
                  <c:v>1/27</c:v>
                </c:pt>
                <c:pt idx="4">
                  <c:v>2/3</c:v>
                </c:pt>
                <c:pt idx="5">
                  <c:v>2/10</c:v>
                </c:pt>
                <c:pt idx="6">
                  <c:v>2/17</c:v>
                </c:pt>
                <c:pt idx="7">
                  <c:v>2/24</c:v>
                </c:pt>
                <c:pt idx="8">
                  <c:v>3/3</c:v>
                </c:pt>
                <c:pt idx="9">
                  <c:v>3/10</c:v>
                </c:pt>
                <c:pt idx="10">
                  <c:v>3/17</c:v>
                </c:pt>
                <c:pt idx="11">
                  <c:v>3/24</c:v>
                </c:pt>
                <c:pt idx="12">
                  <c:v>3/31</c:v>
                </c:pt>
                <c:pt idx="13">
                  <c:v>4/7</c:v>
                </c:pt>
                <c:pt idx="14">
                  <c:v>4/14</c:v>
                </c:pt>
                <c:pt idx="15">
                  <c:v>4/21</c:v>
                </c:pt>
                <c:pt idx="16">
                  <c:v>4/28</c:v>
                </c:pt>
                <c:pt idx="17">
                  <c:v>5/5</c:v>
                </c:pt>
                <c:pt idx="18">
                  <c:v>5/12</c:v>
                </c:pt>
                <c:pt idx="19">
                  <c:v>5/19</c:v>
                </c:pt>
                <c:pt idx="20">
                  <c:v>5/26</c:v>
                </c:pt>
                <c:pt idx="21">
                  <c:v>6/2</c:v>
                </c:pt>
                <c:pt idx="22">
                  <c:v>6/9</c:v>
                </c:pt>
                <c:pt idx="23">
                  <c:v>6/16</c:v>
                </c:pt>
                <c:pt idx="24">
                  <c:v>6/23</c:v>
                </c:pt>
                <c:pt idx="25">
                  <c:v>6/23</c:v>
                </c:pt>
                <c:pt idx="26">
                  <c:v>7/7</c:v>
                </c:pt>
                <c:pt idx="27">
                  <c:v>7/14</c:v>
                </c:pt>
                <c:pt idx="28">
                  <c:v>7/21</c:v>
                </c:pt>
                <c:pt idx="29">
                  <c:v>7/28</c:v>
                </c:pt>
                <c:pt idx="30">
                  <c:v>8/4</c:v>
                </c:pt>
                <c:pt idx="31">
                  <c:v>8/11</c:v>
                </c:pt>
                <c:pt idx="32">
                  <c:v>8/18</c:v>
                </c:pt>
                <c:pt idx="33">
                  <c:v>8/25</c:v>
                </c:pt>
                <c:pt idx="34">
                  <c:v>9/1</c:v>
                </c:pt>
                <c:pt idx="35">
                  <c:v>9/8</c:v>
                </c:pt>
                <c:pt idx="36">
                  <c:v>9/15</c:v>
                </c:pt>
                <c:pt idx="37">
                  <c:v>9/22</c:v>
                </c:pt>
                <c:pt idx="38">
                  <c:v>9/29</c:v>
                </c:pt>
                <c:pt idx="39">
                  <c:v>10/6</c:v>
                </c:pt>
                <c:pt idx="40">
                  <c:v>10/13</c:v>
                </c:pt>
                <c:pt idx="41">
                  <c:v>10/20</c:v>
                </c:pt>
                <c:pt idx="42">
                  <c:v>10/27</c:v>
                </c:pt>
                <c:pt idx="43">
                  <c:v>11/3</c:v>
                </c:pt>
                <c:pt idx="44">
                  <c:v>11/10</c:v>
                </c:pt>
              </c:strCache>
            </c:strRef>
          </c:cat>
          <c:val>
            <c:numRef>
              <c:f>Sheet1!$B$2:$B$46</c:f>
              <c:numCache>
                <c:formatCode>0.00_)</c:formatCode>
                <c:ptCount val="45"/>
                <c:pt idx="0">
                  <c:v>3.22</c:v>
                </c:pt>
                <c:pt idx="1">
                  <c:v>3.45</c:v>
                </c:pt>
                <c:pt idx="2">
                  <c:v>3.56</c:v>
                </c:pt>
                <c:pt idx="3">
                  <c:v>3.55</c:v>
                </c:pt>
                <c:pt idx="4">
                  <c:v>3.55</c:v>
                </c:pt>
                <c:pt idx="5">
                  <c:v>3.69</c:v>
                </c:pt>
                <c:pt idx="6">
                  <c:v>3.92</c:v>
                </c:pt>
                <c:pt idx="7">
                  <c:v>3.89</c:v>
                </c:pt>
                <c:pt idx="8">
                  <c:v>3.76</c:v>
                </c:pt>
                <c:pt idx="9">
                  <c:v>3.85</c:v>
                </c:pt>
                <c:pt idx="10">
                  <c:v>4.16</c:v>
                </c:pt>
                <c:pt idx="11">
                  <c:v>4.42</c:v>
                </c:pt>
                <c:pt idx="12">
                  <c:v>4.67</c:v>
                </c:pt>
                <c:pt idx="13">
                  <c:v>4.72</c:v>
                </c:pt>
                <c:pt idx="14">
                  <c:v>5</c:v>
                </c:pt>
                <c:pt idx="15">
                  <c:v>5.1100000000000003</c:v>
                </c:pt>
                <c:pt idx="16">
                  <c:v>5.0999999999999996</c:v>
                </c:pt>
                <c:pt idx="17">
                  <c:v>5.27</c:v>
                </c:pt>
                <c:pt idx="18">
                  <c:v>5.3</c:v>
                </c:pt>
                <c:pt idx="19">
                  <c:v>5.25</c:v>
                </c:pt>
                <c:pt idx="20">
                  <c:v>5.0999999999999996</c:v>
                </c:pt>
                <c:pt idx="21">
                  <c:v>5.09</c:v>
                </c:pt>
                <c:pt idx="22">
                  <c:v>5.23</c:v>
                </c:pt>
                <c:pt idx="23">
                  <c:v>5.78</c:v>
                </c:pt>
                <c:pt idx="24">
                  <c:v>5.81</c:v>
                </c:pt>
                <c:pt idx="25">
                  <c:v>5.7</c:v>
                </c:pt>
                <c:pt idx="26">
                  <c:v>5.3</c:v>
                </c:pt>
                <c:pt idx="27">
                  <c:v>5.51</c:v>
                </c:pt>
                <c:pt idx="28">
                  <c:v>5.54</c:v>
                </c:pt>
                <c:pt idx="29">
                  <c:v>5.3</c:v>
                </c:pt>
                <c:pt idx="30" formatCode="General">
                  <c:v>4.99</c:v>
                </c:pt>
                <c:pt idx="31" formatCode="General">
                  <c:v>5.22</c:v>
                </c:pt>
                <c:pt idx="32" formatCode="General">
                  <c:v>5.13</c:v>
                </c:pt>
                <c:pt idx="33" formatCode="General">
                  <c:v>5.55</c:v>
                </c:pt>
                <c:pt idx="34" formatCode="General">
                  <c:v>5.66</c:v>
                </c:pt>
                <c:pt idx="35" formatCode="General">
                  <c:v>5.89</c:v>
                </c:pt>
                <c:pt idx="36" formatCode="General">
                  <c:v>6.02</c:v>
                </c:pt>
                <c:pt idx="37" formatCode="General">
                  <c:v>6.29</c:v>
                </c:pt>
                <c:pt idx="38" formatCode="General">
                  <c:v>6.7</c:v>
                </c:pt>
                <c:pt idx="39" formatCode="General">
                  <c:v>6.66</c:v>
                </c:pt>
                <c:pt idx="40" formatCode="General">
                  <c:v>6.92</c:v>
                </c:pt>
                <c:pt idx="41" formatCode="General">
                  <c:v>6.94</c:v>
                </c:pt>
                <c:pt idx="42" formatCode="General">
                  <c:v>7.08</c:v>
                </c:pt>
                <c:pt idx="43" formatCode="General">
                  <c:v>6.95</c:v>
                </c:pt>
                <c:pt idx="44" formatCode="0.00%">
                  <c:v>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9-D342-AC10-41052A470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961360"/>
        <c:axId val="822039184"/>
      </c:barChart>
      <c:catAx>
        <c:axId val="120596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039184"/>
        <c:crosses val="autoZero"/>
        <c:auto val="1"/>
        <c:lblAlgn val="ctr"/>
        <c:lblOffset val="100"/>
        <c:noMultiLvlLbl val="0"/>
      </c:catAx>
      <c:valAx>
        <c:axId val="822039184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96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67061700741688E-2"/>
          <c:y val="9.4262691248959751E-2"/>
          <c:w val="0.9007171182702306"/>
          <c:h val="0.82518084629665189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Rent </c:v>
                </c:pt>
              </c:strCache>
            </c:strRef>
          </c:tx>
          <c:spPr>
            <a:solidFill>
              <a:srgbClr val="FF0000"/>
            </a:solidFill>
            <a:ln w="25365">
              <a:noFill/>
            </a:ln>
          </c:spPr>
          <c:cat>
            <c:strRef>
              <c:f>Sheet1!$A$2:$A$36</c:f>
              <c:strCache>
                <c:ptCount val="3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 Q2</c:v>
                </c:pt>
              </c:strCache>
            </c:strRef>
          </c:cat>
          <c:val>
            <c:numRef>
              <c:f>Sheet1!$B$2:$B$36</c:f>
              <c:numCache>
                <c:formatCode>_("$"* #,##0_);_("$"* \(#,##0\);_("$"* "-"??_);_(@_)</c:formatCode>
                <c:ptCount val="35"/>
                <c:pt idx="0">
                  <c:v>343</c:v>
                </c:pt>
                <c:pt idx="1">
                  <c:v>346</c:v>
                </c:pt>
                <c:pt idx="2">
                  <c:v>371</c:v>
                </c:pt>
                <c:pt idx="3">
                  <c:v>398</c:v>
                </c:pt>
                <c:pt idx="4">
                  <c:v>411</c:v>
                </c:pt>
                <c:pt idx="5">
                  <c:v>430</c:v>
                </c:pt>
                <c:pt idx="6">
                  <c:v>429</c:v>
                </c:pt>
                <c:pt idx="7">
                  <c:v>438</c:v>
                </c:pt>
                <c:pt idx="8">
                  <c:v>444</c:v>
                </c:pt>
                <c:pt idx="9">
                  <c:v>442</c:v>
                </c:pt>
                <c:pt idx="10">
                  <c:v>461</c:v>
                </c:pt>
                <c:pt idx="11">
                  <c:v>461</c:v>
                </c:pt>
                <c:pt idx="12">
                  <c:v>483</c:v>
                </c:pt>
                <c:pt idx="13">
                  <c:v>518</c:v>
                </c:pt>
                <c:pt idx="14">
                  <c:v>568</c:v>
                </c:pt>
                <c:pt idx="15">
                  <c:v>589</c:v>
                </c:pt>
                <c:pt idx="16">
                  <c:v>615</c:v>
                </c:pt>
                <c:pt idx="17">
                  <c:v>605</c:v>
                </c:pt>
                <c:pt idx="18">
                  <c:v>633</c:v>
                </c:pt>
                <c:pt idx="19">
                  <c:v>665</c:v>
                </c:pt>
                <c:pt idx="20">
                  <c:v>696</c:v>
                </c:pt>
                <c:pt idx="21">
                  <c:v>708</c:v>
                </c:pt>
                <c:pt idx="22">
                  <c:v>698</c:v>
                </c:pt>
                <c:pt idx="23">
                  <c:v>694</c:v>
                </c:pt>
                <c:pt idx="24">
                  <c:v>717</c:v>
                </c:pt>
                <c:pt idx="25">
                  <c:v>734</c:v>
                </c:pt>
                <c:pt idx="26">
                  <c:v>762</c:v>
                </c:pt>
                <c:pt idx="27">
                  <c:v>813</c:v>
                </c:pt>
                <c:pt idx="28">
                  <c:v>856</c:v>
                </c:pt>
                <c:pt idx="29">
                  <c:v>896</c:v>
                </c:pt>
                <c:pt idx="30">
                  <c:v>964</c:v>
                </c:pt>
                <c:pt idx="31">
                  <c:v>1005</c:v>
                </c:pt>
                <c:pt idx="32">
                  <c:v>1108</c:v>
                </c:pt>
                <c:pt idx="33">
                  <c:v>1216</c:v>
                </c:pt>
                <c:pt idx="34">
                  <c:v>1314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0-2948-9276-13CD6B55C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58480"/>
        <c:axId val="-144856160"/>
      </c:areaChart>
      <c:catAx>
        <c:axId val="-14485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800">
                <a:latin typeface="+mn-lt"/>
                <a:cs typeface="Calibri" panose="020F0502020204030204" pitchFamily="34" charset="0"/>
              </a:defRPr>
            </a:pPr>
            <a:endParaRPr lang="en-US"/>
          </a:p>
        </c:txPr>
        <c:crossAx val="-144856160"/>
        <c:crosses val="autoZero"/>
        <c:auto val="1"/>
        <c:lblAlgn val="ctr"/>
        <c:lblOffset val="100"/>
        <c:noMultiLvlLbl val="0"/>
      </c:catAx>
      <c:valAx>
        <c:axId val="-144856160"/>
        <c:scaling>
          <c:orientation val="minMax"/>
          <c:max val="1400"/>
          <c:min val="300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144858480"/>
        <c:crosses val="autoZero"/>
        <c:crossBetween val="midCat"/>
        <c:majorUnit val="50"/>
      </c:valAx>
      <c:spPr>
        <a:noFill/>
        <a:ln w="2536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4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January 2022</c:v>
                </c:pt>
                <c:pt idx="1">
                  <c:v>April</c:v>
                </c:pt>
                <c:pt idx="2">
                  <c:v>June</c:v>
                </c:pt>
                <c:pt idx="3">
                  <c:v>July</c:v>
                </c:pt>
                <c:pt idx="4">
                  <c:v>October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0.28000000000000003</c:v>
                </c:pt>
                <c:pt idx="2">
                  <c:v>0.44</c:v>
                </c:pt>
                <c:pt idx="3">
                  <c:v>0.49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3-4D02-AC94-C9B295D3A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535573232"/>
        <c:axId val="1535572816"/>
      </c:barChart>
      <c:catAx>
        <c:axId val="15355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572816"/>
        <c:crosses val="autoZero"/>
        <c:auto val="1"/>
        <c:lblAlgn val="ctr"/>
        <c:lblOffset val="100"/>
        <c:noMultiLvlLbl val="0"/>
      </c:catAx>
      <c:valAx>
        <c:axId val="1535572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55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F-4E7D-9D77-FF7BE2A99BB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DF-4E7D-9D77-FF7BE2A99B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DF-4E7D-9D77-FF7BE2A99BB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DF-4E7D-9D77-FF7BE2A99BB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7DF-4E7D-9D77-FF7BE2A99BBA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DF-4E7D-9D77-FF7BE2A99BBA}"/>
                </c:ext>
              </c:extLst>
            </c:dLbl>
            <c:dLbl>
              <c:idx val="3"/>
              <c:layout>
                <c:manualLayout>
                  <c:x val="-5.6163018155989534E-17"/>
                  <c:y val="-8.4518754382001005E-3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>
                        <a:solidFill>
                          <a:srgbClr val="72C45A"/>
                        </a:solidFill>
                      </a:rPr>
                      <a:t>6.6%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7DF-4E7D-9D77-FF7BE2A99BB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DF-4E7D-9D77-FF7BE2A99B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72C4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1980</c:v>
                </c:pt>
                <c:pt idx="1">
                  <c:v>1981</c:v>
                </c:pt>
                <c:pt idx="3">
                  <c:v>2001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6.0999999999999999E-2</c:v>
                </c:pt>
                <c:pt idx="1">
                  <c:v>3.5000000000000003E-2</c:v>
                </c:pt>
                <c:pt idx="2">
                  <c:v>-1.9E-2</c:v>
                </c:pt>
                <c:pt idx="3">
                  <c:v>6.6000000000000003E-2</c:v>
                </c:pt>
                <c:pt idx="4">
                  <c:v>-0.19700000000000001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DF-4E7D-9D77-FF7BE2A99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216029360"/>
        <c:axId val="1148280032"/>
      </c:barChart>
      <c:catAx>
        <c:axId val="12160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280032"/>
        <c:crosses val="autoZero"/>
        <c:auto val="1"/>
        <c:lblAlgn val="ctr"/>
        <c:lblOffset val="100"/>
        <c:noMultiLvlLbl val="0"/>
      </c:catAx>
      <c:valAx>
        <c:axId val="11482800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1602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2D-BB43-8477-7F85A50517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1980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2008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0.00</c:formatCode>
                <c:ptCount val="6"/>
                <c:pt idx="0">
                  <c:v>-4.25</c:v>
                </c:pt>
                <c:pt idx="1">
                  <c:v>-5</c:v>
                </c:pt>
                <c:pt idx="2">
                  <c:v>-2.25</c:v>
                </c:pt>
                <c:pt idx="3">
                  <c:v>-0.625</c:v>
                </c:pt>
                <c:pt idx="4">
                  <c:v>-1.125</c:v>
                </c:pt>
                <c:pt idx="5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7-4AAD-999B-980D8AE2C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17508112"/>
        <c:axId val="217509360"/>
      </c:barChart>
      <c:catAx>
        <c:axId val="2175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09360"/>
        <c:crosses val="autoZero"/>
        <c:auto val="1"/>
        <c:lblAlgn val="ctr"/>
        <c:lblOffset val="100"/>
        <c:noMultiLvlLbl val="0"/>
      </c:catAx>
      <c:valAx>
        <c:axId val="21750936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1750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6275659824047E-2"/>
          <c:y val="5.3846517497680255E-2"/>
          <c:w val="0.967741935483871"/>
          <c:h val="0.94615348250231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83A-A449-B4D2-6A1655A82F9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70-41F8-9E24-3D0B530A8CB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C21-4915-886A-4AC16BF0B3A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70-41F8-9E24-3D0B530A8CB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1-49B3-864E-239FC4F65B8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38C-412F-A9C3-BDCCA498FEDE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21-4915-886A-4AC16BF0B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HPES</c:v>
                </c:pt>
                <c:pt idx="1">
                  <c:v>NAR</c:v>
                </c:pt>
                <c:pt idx="2">
                  <c:v>MBA</c:v>
                </c:pt>
                <c:pt idx="3">
                  <c:v>Freddie Mac</c:v>
                </c:pt>
                <c:pt idx="4">
                  <c:v>Fannie Mae</c:v>
                </c:pt>
                <c:pt idx="5">
                  <c:v>Zelman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2.5600000000000001E-2</c:v>
                </c:pt>
                <c:pt idx="1">
                  <c:v>1.2E-2</c:v>
                </c:pt>
                <c:pt idx="2">
                  <c:v>7.0000000000000001E-3</c:v>
                </c:pt>
                <c:pt idx="3">
                  <c:v>-2E-3</c:v>
                </c:pt>
                <c:pt idx="4">
                  <c:v>-1.4999999999999999E-2</c:v>
                </c:pt>
                <c:pt idx="5">
                  <c:v>-5.0999999999999997E-2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A-A449-B4D2-6A1655A82F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868909296"/>
        <c:axId val="868958224"/>
      </c:barChart>
      <c:catAx>
        <c:axId val="86890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958224"/>
        <c:crosses val="autoZero"/>
        <c:auto val="1"/>
        <c:lblAlgn val="ctr"/>
        <c:lblOffset val="100"/>
        <c:noMultiLvlLbl val="0"/>
      </c:catAx>
      <c:valAx>
        <c:axId val="8689582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6890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60355925785686E-2"/>
          <c:y val="2.8444416210425968E-2"/>
          <c:w val="0.96667928814842863"/>
          <c:h val="0.83405666038120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-5 to 10%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BF-46A5-A2A1-4D12AABF459C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4BF-46A5-A2A1-4D12AABF45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/>
                      <a:t>-5 to</a:t>
                    </a:r>
                    <a:r>
                      <a:rPr lang="en-US" sz="2400" baseline="0" dirty="0"/>
                      <a:t> </a:t>
                    </a:r>
                    <a:r>
                      <a:rPr lang="en-US" sz="2400" dirty="0"/>
                      <a:t>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BF-46A5-A2A1-4D12AABF459C}"/>
                </c:ext>
              </c:extLst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4BF-46A5-A2A1-4D12AABF459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Goldman Sachs</c:v>
                </c:pt>
                <c:pt idx="1">
                  <c:v>Wells Fargo</c:v>
                </c:pt>
                <c:pt idx="2">
                  <c:v>Moody's</c:v>
                </c:pt>
                <c:pt idx="3">
                  <c:v>Morgan Stanley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0%">
                  <c:v>-0.08</c:v>
                </c:pt>
                <c:pt idx="1">
                  <c:v>-5.5E-2</c:v>
                </c:pt>
                <c:pt idx="2" formatCode="0%">
                  <c:v>-0.08</c:v>
                </c:pt>
                <c:pt idx="3" formatCode="0%">
                  <c:v>-0.03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D-4CA2-BC8A-CE71E9C7B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26567648"/>
        <c:axId val="826580960"/>
      </c:barChart>
      <c:catAx>
        <c:axId val="8265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580960"/>
        <c:crosses val="autoZero"/>
        <c:auto val="1"/>
        <c:lblAlgn val="ctr"/>
        <c:lblOffset val="100"/>
        <c:noMultiLvlLbl val="0"/>
      </c:catAx>
      <c:valAx>
        <c:axId val="826580960"/>
        <c:scaling>
          <c:orientation val="minMax"/>
          <c:min val="-8.0000000000000016E-2"/>
        </c:scaling>
        <c:delete val="1"/>
        <c:axPos val="l"/>
        <c:numFmt formatCode="0%" sourceLinked="1"/>
        <c:majorTickMark val="out"/>
        <c:minorTickMark val="none"/>
        <c:tickLblPos val="nextTo"/>
        <c:crossAx val="82656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60355925785686E-2"/>
          <c:y val="2.8444416210425968E-2"/>
          <c:w val="0.96667928814842863"/>
          <c:h val="0.83405666038120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4BF-46A5-A2A1-4D12AABF459C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-5.5E-2</c:v>
                </c:pt>
                <c:pt idx="1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D-4CA2-BC8A-CE71E9C7B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26567648"/>
        <c:axId val="826580960"/>
      </c:barChart>
      <c:catAx>
        <c:axId val="8265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580960"/>
        <c:crosses val="autoZero"/>
        <c:auto val="1"/>
        <c:lblAlgn val="ctr"/>
        <c:lblOffset val="100"/>
        <c:noMultiLvlLbl val="0"/>
      </c:catAx>
      <c:valAx>
        <c:axId val="826580960"/>
        <c:scaling>
          <c:orientation val="minMax"/>
          <c:max val="5.000000000000001E-2"/>
          <c:min val="-8.0000000000000016E-2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56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1561210573457E-2"/>
          <c:y val="2.7524739756245475E-2"/>
          <c:w val="0.96762565336738393"/>
          <c:h val="0.93029383976684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DF-B64D-8FB7-761A81FAD31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DF-B64D-8FB7-761A81FAD31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DF-B64D-8FB7-761A81FAD31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DF-B64D-8FB7-761A81FAD31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DF-B64D-8FB7-761A81FAD31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A-4DAD-A078-1360D22CF9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1.0999999999999999E-2</c:v>
                </c:pt>
                <c:pt idx="1">
                  <c:v>-7.2999999999999995E-2</c:v>
                </c:pt>
                <c:pt idx="2">
                  <c:v>-0.14199999999999999</c:v>
                </c:pt>
                <c:pt idx="3">
                  <c:v>-2.5999999999999999E-2</c:v>
                </c:pt>
                <c:pt idx="4">
                  <c:v>-3.4000000000000002E-2</c:v>
                </c:pt>
                <c:pt idx="5">
                  <c:v>-2.1999999999999999E-2</c:v>
                </c:pt>
                <c:pt idx="6">
                  <c:v>7.2999999999999995E-2</c:v>
                </c:pt>
                <c:pt idx="7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F8A-4DAD-A078-1360D22CF9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1026694144"/>
        <c:axId val="1023770976"/>
      </c:barChart>
      <c:catAx>
        <c:axId val="10266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B6A7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770976"/>
        <c:crosses val="autoZero"/>
        <c:auto val="1"/>
        <c:lblAlgn val="ctr"/>
        <c:lblOffset val="100"/>
        <c:noMultiLvlLbl val="0"/>
      </c:catAx>
      <c:valAx>
        <c:axId val="1023770976"/>
        <c:scaling>
          <c:orientation val="minMax"/>
          <c:max val="0.12000000000000001"/>
          <c:min val="-0.17"/>
        </c:scaling>
        <c:delete val="1"/>
        <c:axPos val="l"/>
        <c:numFmt formatCode="0.0%" sourceLinked="1"/>
        <c:majorTickMark val="out"/>
        <c:minorTickMark val="none"/>
        <c:tickLblPos val="nextTo"/>
        <c:crossAx val="102669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38123563086701E-2"/>
          <c:y val="2.9698407042923019E-2"/>
          <c:w val="0.90841657193964531"/>
          <c:h val="0.88771302282589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Compare 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25-446D-B6A9-7D126560297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25-446D-B6A9-7D126560297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25-446D-B6A9-7D126560297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25-446D-B6A9-7D126560297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25-446D-B6A9-7D126560297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F25-446D-B6A9-7D126560297C}"/>
              </c:ext>
            </c:extLst>
          </c:dPt>
          <c:dLbls>
            <c:dLbl>
              <c:idx val="0"/>
              <c:layout>
                <c:manualLayout>
                  <c:x val="0"/>
                  <c:y val="5.39971037144054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25-446D-B6A9-7D126560297C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F25-446D-B6A9-7D126560297C}"/>
                </c:ext>
              </c:extLst>
            </c:dLbl>
            <c:dLbl>
              <c:idx val="3"/>
              <c:layout>
                <c:manualLayout>
                  <c:x val="-5.6163018155989534E-17"/>
                  <c:y val="-8.4518754382001005E-3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>
                        <a:solidFill>
                          <a:srgbClr val="72C45A"/>
                        </a:solidFill>
                      </a:rPr>
                      <a:t>6.6%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F25-446D-B6A9-7D1265602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Same week in 2021</c:v>
                </c:pt>
                <c:pt idx="1">
                  <c:v>Same week in 2020</c:v>
                </c:pt>
                <c:pt idx="2">
                  <c:v>Same week in 2019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0.45100000000000001</c:v>
                </c:pt>
                <c:pt idx="1">
                  <c:v>8.8999999999999996E-2</c:v>
                </c:pt>
                <c:pt idx="2">
                  <c:v>-0.35899999999999999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25-446D-B6A9-7D1265602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216029360"/>
        <c:axId val="1148280032"/>
      </c:barChart>
      <c:catAx>
        <c:axId val="12160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280032"/>
        <c:crosses val="autoZero"/>
        <c:auto val="1"/>
        <c:lblAlgn val="ctr"/>
        <c:lblOffset val="100"/>
        <c:noMultiLvlLbl val="0"/>
      </c:catAx>
      <c:valAx>
        <c:axId val="114828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2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0.63577</cdr:x>
      <cdr:y>0.41804</cdr:y>
    </cdr:from>
    <cdr:to>
      <cdr:x>0.72333</cdr:x>
      <cdr:y>0.47132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BF1A9CCE-FDB8-0DF6-2719-FB1B099DC4C0}"/>
            </a:ext>
          </a:extLst>
        </cdr:cNvPr>
        <cdr:cNvSpPr txBox="1"/>
      </cdr:nvSpPr>
      <cdr:spPr>
        <a:xfrm xmlns:a="http://schemas.openxmlformats.org/drawingml/2006/main">
          <a:off x="5486898" y="2173413"/>
          <a:ext cx="755652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chemeClr val="bg1"/>
              </a:solidFill>
            </a:rPr>
            <a:t>2011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5EC84-F3D1-C54B-A30F-FF33BB441B7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1AAD4-5556-D24A-BEF8-D18070DA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7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0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https://twitter.com/tayloramarr/status/1578082283281596418?s=61&amp;t=Jf4Xk-gsmIyLM-ToAWyYHg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https://www.fanniemae.com/media/44911/display</a:t>
            </a:r>
          </a:p>
          <a:p>
            <a:r>
              <a:rPr lang="es-ES" dirty="0"/>
              <a:t>https://pulsenomics.com/surveys/#home-price-expectations</a:t>
            </a:r>
          </a:p>
          <a:p>
            <a:r>
              <a:rPr lang="es-ES" dirty="0"/>
              <a:t>https://www.freddiemac.com/research/forecast/20221021-quarterly-forecast-rapidly-rising-rates-declining-demand-driving-housing-market</a:t>
            </a:r>
          </a:p>
          <a:p>
            <a:r>
              <a:rPr lang="es-ES" dirty="0"/>
              <a:t>https://www.mba.org/docs/default-source/research-and-forecasts/forecasts/mortgage-finance-forecast-oct-2022.pdf?sfvrsn=d32917_1</a:t>
            </a:r>
          </a:p>
          <a:p>
            <a:r>
              <a:rPr lang="es-ES" dirty="0"/>
              <a:t>https://cdn.nar.realtor/sites/default/files/documents/forecast-q4-2022-us-economic-outlook-09-28-2022.pdf</a:t>
            </a:r>
          </a:p>
          <a:p>
            <a:r>
              <a:rPr lang="es-ES" dirty="0"/>
              <a:t>https://www.zelmanassociates.com/ (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subscription</a:t>
            </a:r>
            <a:r>
              <a:rPr lang="es-E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83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https://www.morganstanley.com/ideas/thoughts-on-the-market-us-housing</a:t>
            </a:r>
          </a:p>
          <a:p>
            <a:r>
              <a:rPr lang="en-US" dirty="0"/>
              <a:t>https://wellsfargo.bluematrix.com/links2/html/429eb828-b17e-4e47-8856-4ff59f9d3d1a</a:t>
            </a:r>
          </a:p>
          <a:p>
            <a:r>
              <a:rPr lang="en-US" dirty="0"/>
              <a:t>https://www.goldmansachs.com/insights/pages/why-home-prices-are-poised-to-fall.html</a:t>
            </a:r>
          </a:p>
          <a:p>
            <a:r>
              <a:rPr lang="en-US" dirty="0"/>
              <a:t>https://cre.moodysanalytics.com/insights/research/housing-sector-in-the-second-quarter/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https://wellsfargo.bluematrix.com/links2/html/429eb828-b17e-4e47-8856-4ff59f9d3d1a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79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https://twitter.com/lenkiefer/status/1580322701402525697?s=61&amp;t=Zh8qkFY6XmtIXxZ_o7Yz4w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www.zelmanandassociates.com (subscription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66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www.calculatedriskblog.com</a:t>
            </a:r>
            <a:r>
              <a:rPr lang="en-US" dirty="0"/>
              <a:t>/2022/11/housing-november-14th-weekly-update.html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83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66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5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http://www.census.gov/housing/hvs/files/currenthvspress.pdf</a:t>
            </a:r>
          </a:p>
          <a:p>
            <a:r>
              <a:rPr lang="en-US" dirty="0"/>
              <a:t>Table 11A. Median Asking Rent for the U.S. and Regions: 1988 to Present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8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https://www.syracuse.com/business/2022/09/home-prices-might-drop-but-wont-crash-what-buyers-should-know.html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4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https://www.parcllabs.com/articles/q3-real-estate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2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https://freddiemac.gcs-web.com/node/26191/pdf</a:t>
            </a:r>
          </a:p>
          <a:p>
            <a:r>
              <a:rPr lang="en-US" dirty="0"/>
              <a:t>http://www.freddiemac.com/pmms/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15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https://twitter.com/lenkiefer/status/1583120440477638656?s=61&amp;t=BJfo4wZ1wpoplAOy49w3Pg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www.mortgagenewsdaily.com</a:t>
            </a:r>
            <a:r>
              <a:rPr lang="en-US" dirty="0"/>
              <a:t>/mortgage-rates/30-year-fixed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https://www.nar.realtor/newsroom/home-prices-rose-year-over-year-in-98-of-metro-areas-in-third-quarter-of-2022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https://www.wsj.com/articles/economic-forecasting-survey-archive-11617814998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https://www.corelogic.com/blog/2019/03/housing-recessions-and-recoveries.aspx</a:t>
            </a:r>
          </a:p>
          <a:p>
            <a:r>
              <a:rPr lang="en-US" dirty="0"/>
              <a:t>https://www.thebalance.com/the-history-of-recessions-in-the-united-states-3306011</a:t>
            </a:r>
          </a:p>
          <a:p>
            <a:r>
              <a:rPr lang="en-US" dirty="0"/>
              <a:t>https://www.corelogic.com/intelligence/find-stories/corelogic-hpi-posted-record-year-over-year-growth-in-2021/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AAD4-5556-D24A-BEF8-D18070DA12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1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www.freddiemac.com</a:t>
            </a:r>
            <a:r>
              <a:rPr lang="en-US" dirty="0"/>
              <a:t>/</a:t>
            </a:r>
            <a:r>
              <a:rPr lang="en-US" dirty="0" err="1"/>
              <a:t>pmms</a:t>
            </a:r>
            <a:r>
              <a:rPr lang="en-US" dirty="0"/>
              <a:t>/</a:t>
            </a:r>
          </a:p>
          <a:p>
            <a:r>
              <a:rPr lang="en-US" dirty="0"/>
              <a:t>https://mtg-</a:t>
            </a:r>
            <a:r>
              <a:rPr lang="en-US" dirty="0" err="1"/>
              <a:t>specialists.com</a:t>
            </a:r>
            <a:r>
              <a:rPr lang="en-US" dirty="0"/>
              <a:t>/2022/05/11/recession-interest-rates-and-real-estate/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1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1AAD4-5556-D24A-BEF8-D18070DA12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DB01F3-BAC8-4241-A2CA-F7E48744B6C7}"/>
              </a:ext>
            </a:extLst>
          </p:cNvPr>
          <p:cNvSpPr/>
          <p:nvPr userDrawn="1"/>
        </p:nvSpPr>
        <p:spPr>
          <a:xfrm>
            <a:off x="0" y="0"/>
            <a:ext cx="9144000" cy="95794"/>
          </a:xfrm>
          <a:prstGeom prst="rect">
            <a:avLst/>
          </a:prstGeom>
          <a:solidFill>
            <a:srgbClr val="14A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29031CF-342E-AD45-AD90-1B0E57E62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6481046"/>
            <a:ext cx="8375650" cy="218439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200" b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Source: XYZ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1"/>
            <a:ext cx="8382000" cy="35449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7560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DB01F3-BAC8-4241-A2CA-F7E48744B6C7}"/>
              </a:ext>
            </a:extLst>
          </p:cNvPr>
          <p:cNvSpPr/>
          <p:nvPr userDrawn="1"/>
        </p:nvSpPr>
        <p:spPr>
          <a:xfrm>
            <a:off x="0" y="0"/>
            <a:ext cx="9144000" cy="95794"/>
          </a:xfrm>
          <a:prstGeom prst="rect">
            <a:avLst/>
          </a:prstGeom>
          <a:solidFill>
            <a:srgbClr val="14A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29031CF-342E-AD45-AD90-1B0E57E62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6481046"/>
            <a:ext cx="8375650" cy="218439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200" b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Source: XYZ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1"/>
            <a:ext cx="8382000" cy="35449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4F837-D912-D94A-94A0-7B77E4117D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1002" y="1406151"/>
            <a:ext cx="8381998" cy="50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map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67A7E9-8253-B04C-B93F-A56C512463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915297"/>
            <a:ext cx="8385175" cy="30845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4982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DB01F3-BAC8-4241-A2CA-F7E48744B6C7}"/>
              </a:ext>
            </a:extLst>
          </p:cNvPr>
          <p:cNvSpPr/>
          <p:nvPr userDrawn="1"/>
        </p:nvSpPr>
        <p:spPr>
          <a:xfrm>
            <a:off x="0" y="0"/>
            <a:ext cx="9144000" cy="95794"/>
          </a:xfrm>
          <a:prstGeom prst="rect">
            <a:avLst/>
          </a:prstGeom>
          <a:solidFill>
            <a:srgbClr val="14A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29031CF-342E-AD45-AD90-1B0E57E62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6481046"/>
            <a:ext cx="8375650" cy="218439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200" b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Source: XYZ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1"/>
            <a:ext cx="8382000" cy="35449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4F837-D912-D94A-94A0-7B77E4117DA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08562" y="1016888"/>
            <a:ext cx="7572619" cy="58521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map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942B65D-D34D-8247-8935-E44B615B0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933933"/>
            <a:ext cx="8385175" cy="30845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7836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64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-With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DB01F3-BAC8-4241-A2CA-F7E48744B6C7}"/>
              </a:ext>
            </a:extLst>
          </p:cNvPr>
          <p:cNvSpPr/>
          <p:nvPr userDrawn="1"/>
        </p:nvSpPr>
        <p:spPr>
          <a:xfrm>
            <a:off x="0" y="0"/>
            <a:ext cx="9144000" cy="95794"/>
          </a:xfrm>
          <a:prstGeom prst="rect">
            <a:avLst/>
          </a:prstGeom>
          <a:solidFill>
            <a:srgbClr val="14A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29031CF-342E-AD45-AD90-1B0E57E62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6481046"/>
            <a:ext cx="8375650" cy="218439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200" b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Source: XYZ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1"/>
            <a:ext cx="8382000" cy="35449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B057E-2027-3E4D-981E-B885D2865D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963750"/>
            <a:ext cx="8385175" cy="30845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986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-Long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DB01F3-BAC8-4241-A2CA-F7E48744B6C7}"/>
              </a:ext>
            </a:extLst>
          </p:cNvPr>
          <p:cNvSpPr/>
          <p:nvPr userDrawn="1"/>
        </p:nvSpPr>
        <p:spPr>
          <a:xfrm>
            <a:off x="0" y="0"/>
            <a:ext cx="9144000" cy="95794"/>
          </a:xfrm>
          <a:prstGeom prst="rect">
            <a:avLst/>
          </a:prstGeom>
          <a:solidFill>
            <a:srgbClr val="14A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29031CF-342E-AD45-AD90-1B0E57E62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6481046"/>
            <a:ext cx="8375650" cy="218439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200" b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Source: XYZ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541932-45EF-644E-A7DD-3138C507C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1"/>
            <a:ext cx="8382000" cy="35449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AEAE57-D98F-A44B-83B3-908CCB1D2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049338"/>
            <a:ext cx="8382000" cy="5313362"/>
          </a:xfrm>
        </p:spPr>
        <p:txBody>
          <a:bodyPr lIns="0" t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lnSpc>
                <a:spcPct val="100000"/>
              </a:lnSpc>
              <a:buNone/>
              <a:defRPr sz="1800"/>
            </a:lvl2pPr>
            <a:lvl3pPr marL="914400" indent="0">
              <a:lnSpc>
                <a:spcPct val="100000"/>
              </a:lnSpc>
              <a:buNone/>
              <a:defRPr sz="1800"/>
            </a:lvl3pPr>
            <a:lvl4pPr marL="1371600" indent="0">
              <a:lnSpc>
                <a:spcPct val="100000"/>
              </a:lnSpc>
              <a:buNone/>
              <a:defRPr sz="1800"/>
            </a:lvl4pPr>
            <a:lvl5pPr marL="18288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en-US" dirty="0"/>
              <a:t>Longer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08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-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AAD0FF-7C56-654B-85B1-9D7DF5B21827}"/>
              </a:ext>
            </a:extLst>
          </p:cNvPr>
          <p:cNvSpPr/>
          <p:nvPr userDrawn="1"/>
        </p:nvSpPr>
        <p:spPr>
          <a:xfrm>
            <a:off x="0" y="0"/>
            <a:ext cx="3048000" cy="6869151"/>
          </a:xfrm>
          <a:prstGeom prst="rect">
            <a:avLst/>
          </a:prstGeom>
          <a:solidFill>
            <a:srgbClr val="14A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"/>
            <a:ext cx="2291080" cy="6858000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Takeaway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8755" y="381000"/>
            <a:ext cx="5294245" cy="5981700"/>
          </a:xfrm>
        </p:spPr>
        <p:txBody>
          <a:bodyPr lIns="0" tIns="0" rIns="0" bIns="0" anchor="ctr" anchorCtr="0">
            <a:noAutofit/>
          </a:bodyPr>
          <a:lstStyle>
            <a:lvl1pPr marL="365760" indent="-36576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4ADF0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Numbered list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90B2EE-6972-B54C-B334-238E6FD171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6481046"/>
            <a:ext cx="8375650" cy="218439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200" b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1987863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>
          <p15:clr>
            <a:srgbClr val="FBAE40"/>
          </p15:clr>
        </p15:guide>
        <p15:guide id="2" pos="240">
          <p15:clr>
            <a:srgbClr val="FBAE40"/>
          </p15:clr>
        </p15:guide>
        <p15:guide id="3" pos="5520">
          <p15:clr>
            <a:srgbClr val="FBAE40"/>
          </p15:clr>
        </p15:guide>
        <p15:guide id="4" orient="horz" pos="4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-Bullet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AAD0FF-7C56-654B-85B1-9D7DF5B21827}"/>
              </a:ext>
            </a:extLst>
          </p:cNvPr>
          <p:cNvSpPr/>
          <p:nvPr userDrawn="1"/>
        </p:nvSpPr>
        <p:spPr>
          <a:xfrm>
            <a:off x="0" y="0"/>
            <a:ext cx="3048000" cy="6869151"/>
          </a:xfrm>
          <a:prstGeom prst="rect">
            <a:avLst/>
          </a:prstGeom>
          <a:solidFill>
            <a:srgbClr val="14A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0"/>
            <a:ext cx="2291080" cy="6858000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Takeaway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8755" y="381001"/>
            <a:ext cx="5294245" cy="5981699"/>
          </a:xfrm>
        </p:spPr>
        <p:txBody>
          <a:bodyPr lIns="0" tIns="0" rIns="0" bIns="0" anchor="ctr" anchorCtr="0">
            <a:noAutofit/>
          </a:bodyPr>
          <a:lstStyle>
            <a:lvl1pPr marL="365760" indent="-36576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4ADF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Bullet point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90B2EE-6972-B54C-B334-238E6FD171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6481046"/>
            <a:ext cx="8375650" cy="218439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200" b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Source: XYZ</a:t>
            </a:r>
          </a:p>
        </p:txBody>
      </p:sp>
    </p:spTree>
    <p:extLst>
      <p:ext uri="{BB962C8B-B14F-4D97-AF65-F5344CB8AC3E}">
        <p14:creationId xmlns:p14="http://schemas.microsoft.com/office/powerpoint/2010/main" val="2681374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240" userDrawn="1">
          <p15:clr>
            <a:srgbClr val="FBAE40"/>
          </p15:clr>
        </p15:guide>
        <p15:guide id="3" pos="5520" userDrawn="1">
          <p15:clr>
            <a:srgbClr val="FBAE40"/>
          </p15:clr>
        </p15:guide>
        <p15:guide id="4" orient="horz" pos="4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t-Quote">
    <p:bg>
      <p:bgPr>
        <a:solidFill>
          <a:srgbClr val="14A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4D9CF3-7E98-2B47-BA5D-AF0278782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99" y="427697"/>
            <a:ext cx="801757" cy="803093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75E6C5C-FD43-E74F-95BF-E47D09E94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1500809"/>
            <a:ext cx="8388350" cy="429356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34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DEEA11-C77A-1B42-A787-60046794C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96001"/>
            <a:ext cx="8382000" cy="3810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200" b="1"/>
            </a:lvl2pPr>
            <a:lvl3pPr marL="914400" indent="0">
              <a:buNone/>
              <a:defRPr sz="2200" b="1"/>
            </a:lvl3pPr>
            <a:lvl4pPr marL="1371600" indent="0">
              <a:buNone/>
              <a:defRPr sz="2200" b="1"/>
            </a:lvl4pPr>
            <a:lvl5pPr marL="1828800" indent="0">
              <a:buNone/>
              <a:defRPr sz="2200" b="1"/>
            </a:lvl5pPr>
          </a:lstStyle>
          <a:p>
            <a:pPr lvl="0"/>
            <a:r>
              <a:rPr lang="en-US" dirty="0"/>
              <a:t>- Name,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47808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-Si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33659-DD88-9F42-87D0-9E1A0E90E5FA}"/>
              </a:ext>
            </a:extLst>
          </p:cNvPr>
          <p:cNvSpPr/>
          <p:nvPr userDrawn="1"/>
        </p:nvSpPr>
        <p:spPr>
          <a:xfrm>
            <a:off x="0" y="0"/>
            <a:ext cx="9144000" cy="864704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rgbClr val="14ADF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639957"/>
            <a:ext cx="8382000" cy="4837043"/>
          </a:xfrm>
        </p:spPr>
        <p:txBody>
          <a:bodyPr lIns="0" tIns="0" rIns="0" bIns="0" anchor="ctr" anchorCtr="1">
            <a:noAutofit/>
          </a:bodyPr>
          <a:lstStyle>
            <a:lvl1pPr algn="ctr">
              <a:lnSpc>
                <a:spcPct val="100000"/>
              </a:lnSpc>
              <a:defRPr sz="3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Takeaway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83BA2E-DC0B-664A-A508-629B600C8143}"/>
              </a:ext>
            </a:extLst>
          </p:cNvPr>
          <p:cNvSpPr/>
          <p:nvPr userDrawn="1"/>
        </p:nvSpPr>
        <p:spPr>
          <a:xfrm>
            <a:off x="4030663" y="381000"/>
            <a:ext cx="1082674" cy="1082674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id="{57BDA958-B606-B549-B4BB-8F1FF39C1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14800" y="465137"/>
            <a:ext cx="914400" cy="9144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replace image</a:t>
            </a:r>
          </a:p>
        </p:txBody>
      </p:sp>
    </p:spTree>
    <p:extLst>
      <p:ext uri="{BB962C8B-B14F-4D97-AF65-F5344CB8AC3E}">
        <p14:creationId xmlns:p14="http://schemas.microsoft.com/office/powerpoint/2010/main" val="106517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-1">
    <p:bg>
      <p:bgPr>
        <a:solidFill>
          <a:srgbClr val="14A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33659-DD88-9F42-87D0-9E1A0E90E5FA}"/>
              </a:ext>
            </a:extLst>
          </p:cNvPr>
          <p:cNvSpPr/>
          <p:nvPr userDrawn="1"/>
        </p:nvSpPr>
        <p:spPr>
          <a:xfrm>
            <a:off x="0" y="0"/>
            <a:ext cx="9144000" cy="864704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rgbClr val="14ADF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639957"/>
            <a:ext cx="8382000" cy="4837043"/>
          </a:xfrm>
        </p:spPr>
        <p:txBody>
          <a:bodyPr lIns="0" tIns="0" rIns="0" bIns="0" anchor="ctr" anchorCtr="1">
            <a:noAutofit/>
          </a:bodyPr>
          <a:lstStyle>
            <a:lvl1pPr algn="ctr">
              <a:lnSpc>
                <a:spcPct val="100000"/>
              </a:lnSpc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83BA2E-DC0B-664A-A508-629B600C8143}"/>
              </a:ext>
            </a:extLst>
          </p:cNvPr>
          <p:cNvSpPr/>
          <p:nvPr userDrawn="1"/>
        </p:nvSpPr>
        <p:spPr>
          <a:xfrm>
            <a:off x="4030663" y="381000"/>
            <a:ext cx="1082674" cy="1082674"/>
          </a:xfrm>
          <a:prstGeom prst="ellipse">
            <a:avLst/>
          </a:prstGeom>
          <a:solidFill>
            <a:schemeClr val="bg1"/>
          </a:solidFill>
          <a:ln w="63500">
            <a:solidFill>
              <a:srgbClr val="14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id="{57BDA958-B606-B549-B4BB-8F1FF39C1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14800" y="465137"/>
            <a:ext cx="914400" cy="9144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replace image</a:t>
            </a:r>
          </a:p>
        </p:txBody>
      </p:sp>
    </p:spTree>
    <p:extLst>
      <p:ext uri="{BB962C8B-B14F-4D97-AF65-F5344CB8AC3E}">
        <p14:creationId xmlns:p14="http://schemas.microsoft.com/office/powerpoint/2010/main" val="299057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6B2F37F-9D68-CC46-BA8F-7AEACE4D2F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19061"/>
            <a:ext cx="9144000" cy="34389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C5BE6B-DF87-5443-8C85-A8EC575C69F1}"/>
              </a:ext>
            </a:extLst>
          </p:cNvPr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14ADF0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C0508-A3FF-B544-9C08-C92EFC28EB7C}"/>
              </a:ext>
            </a:extLst>
          </p:cNvPr>
          <p:cNvSpPr/>
          <p:nvPr userDrawn="1"/>
        </p:nvSpPr>
        <p:spPr>
          <a:xfrm>
            <a:off x="8255000" y="0"/>
            <a:ext cx="889000" cy="3429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rgbClr val="14ADF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8F066A-9A81-9A47-8ADF-2DA3FBFC9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0"/>
            <a:ext cx="7858125" cy="3429000"/>
          </a:xfr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E2DCCE-664F-FB43-8AAF-F78641D426D1}"/>
              </a:ext>
            </a:extLst>
          </p:cNvPr>
          <p:cNvSpPr/>
          <p:nvPr userDrawn="1"/>
        </p:nvSpPr>
        <p:spPr>
          <a:xfrm>
            <a:off x="7739289" y="1173163"/>
            <a:ext cx="1082674" cy="1082674"/>
          </a:xfrm>
          <a:prstGeom prst="ellipse">
            <a:avLst/>
          </a:prstGeom>
          <a:solidFill>
            <a:schemeClr val="bg1"/>
          </a:solidFill>
          <a:ln w="63500">
            <a:solidFill>
              <a:srgbClr val="14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5502D462-75B2-554D-A735-99FF94B3C0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3426" y="1257300"/>
            <a:ext cx="914400" cy="9144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replace image</a:t>
            </a:r>
          </a:p>
        </p:txBody>
      </p:sp>
    </p:spTree>
    <p:extLst>
      <p:ext uri="{BB962C8B-B14F-4D97-AF65-F5344CB8AC3E}">
        <p14:creationId xmlns:p14="http://schemas.microsoft.com/office/powerpoint/2010/main" val="35528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8382000" cy="87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5624"/>
            <a:ext cx="8382000" cy="465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42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82" r:id="rId3"/>
    <p:sldLayoutId id="2147483673" r:id="rId4"/>
    <p:sldLayoutId id="2147483661" r:id="rId5"/>
    <p:sldLayoutId id="2147483674" r:id="rId6"/>
    <p:sldLayoutId id="2147483662" r:id="rId7"/>
    <p:sldLayoutId id="2147483677" r:id="rId8"/>
    <p:sldLayoutId id="2147483676" r:id="rId9"/>
    <p:sldLayoutId id="2147483684" r:id="rId10"/>
    <p:sldLayoutId id="2147483683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552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  <p15:guide id="5" orient="horz" pos="4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40992-71AE-A9C1-73F4-6B9042862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+mn-lt"/>
              </a:rPr>
              <a:t>How to Bring Clarity to </a:t>
            </a:r>
            <a:br>
              <a:rPr lang="en-US" b="0" i="0" dirty="0">
                <a:effectLst/>
                <a:latin typeface="+mn-lt"/>
              </a:rPr>
            </a:br>
            <a:r>
              <a:rPr lang="en-US" b="0" i="0" dirty="0">
                <a:effectLst/>
                <a:latin typeface="+mn-lt"/>
              </a:rPr>
              <a:t>the Biggest Questions </a:t>
            </a:r>
            <a:br>
              <a:rPr lang="en-US" b="0" i="0" dirty="0">
                <a:effectLst/>
                <a:latin typeface="+mn-lt"/>
              </a:rPr>
            </a:br>
            <a:r>
              <a:rPr lang="en-US" b="0" i="0" dirty="0">
                <a:effectLst/>
                <a:latin typeface="+mn-lt"/>
              </a:rPr>
              <a:t>in Housing Today</a:t>
            </a:r>
            <a:endParaRPr lang="en-US" dirty="0">
              <a:latin typeface="+mn-lt"/>
            </a:endParaRPr>
          </a:p>
        </p:txBody>
      </p:sp>
      <p:pic>
        <p:nvPicPr>
          <p:cNvPr id="6" name="Picture Placeholder 5" descr="Icon&#10;&#10;Description automatically generated">
            <a:extLst>
              <a:ext uri="{FF2B5EF4-FFF2-40B4-BE49-F238E27FC236}">
                <a16:creationId xmlns:a16="http://schemas.microsoft.com/office/drawing/2014/main" id="{41D54E53-6F9E-32E4-59D4-63861BEDDC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42F73CA-2BF7-6C26-F6A0-0A8659F4B7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273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AA3332-E344-CB1B-93F6-BFC9E82EA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Freddie Mac, The Balance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E8A28-871F-55B0-A1BD-74E8118D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Recession Means Falling Mortgage Rates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4246E-5ACA-19D3-DBFD-439DE5190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Mortgage Rate Changes During the Last Six Recessions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ECC36CD-1DBA-2417-5A02-9AC7E6671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297967"/>
              </p:ext>
            </p:extLst>
          </p:nvPr>
        </p:nvGraphicFramePr>
        <p:xfrm>
          <a:off x="387350" y="1396999"/>
          <a:ext cx="8375650" cy="483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5DCCBA8-1488-CB8F-36DE-10B1863CA4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3" y="6437876"/>
            <a:ext cx="1946004" cy="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4890-0128-5941-9A4E-F5983C5F5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Experts Saying </a:t>
            </a:r>
          </a:p>
          <a:p>
            <a:r>
              <a:rPr lang="en-US" dirty="0"/>
              <a:t>About Home Prices?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860C2-BB86-4CF3-4B2C-883BBBDFE5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39" y="1257300"/>
            <a:ext cx="912879" cy="914400"/>
          </a:xfrm>
          <a:prstGeom prst="rect">
            <a:avLst/>
          </a:prstGeom>
        </p:spPr>
      </p:pic>
      <p:pic>
        <p:nvPicPr>
          <p:cNvPr id="5" name="Picture 4" descr="A model of a house&#10;&#10;Description automatically generated with medium confidence">
            <a:extLst>
              <a:ext uri="{FF2B5EF4-FFF2-40B4-BE49-F238E27FC236}">
                <a16:creationId xmlns:a16="http://schemas.microsoft.com/office/drawing/2014/main" id="{12710DED-3ADC-2349-4F63-AE8911527F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5EF5B2-885F-CD2A-B804-2AFE54614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1500809"/>
            <a:ext cx="8225848" cy="4293566"/>
          </a:xfrm>
        </p:spPr>
        <p:txBody>
          <a:bodyPr/>
          <a:lstStyle/>
          <a:p>
            <a:r>
              <a:rPr lang="en-US" sz="3600" dirty="0"/>
              <a:t>For those bearish folks eagerly awaiting the home price crash, you'll have to keep waiting. </a:t>
            </a:r>
            <a:r>
              <a:rPr lang="en-US" sz="3600" b="1" dirty="0">
                <a:solidFill>
                  <a:schemeClr val="tx1"/>
                </a:solidFill>
              </a:rPr>
              <a:t>As much as demand is pulling back supply is as well reducing downward pressure on prices in the short run . . .  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2CC58-0AD6-B29D-65EA-BC5E03E54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Taylor Marr</a:t>
            </a:r>
            <a:r>
              <a:rPr lang="en-US" b="0" dirty="0"/>
              <a:t>, Deputy Chief Economist, Redfin</a:t>
            </a:r>
          </a:p>
        </p:txBody>
      </p:sp>
    </p:spTree>
    <p:extLst>
      <p:ext uri="{BB962C8B-B14F-4D97-AF65-F5344CB8AC3E}">
        <p14:creationId xmlns:p14="http://schemas.microsoft.com/office/powerpoint/2010/main" val="146316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6BC69-D823-8F41-8662-F6861889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Price Forecasts for 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67D01E-CF61-1140-82E8-2E35C1A6B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837363"/>
              </p:ext>
            </p:extLst>
          </p:nvPr>
        </p:nvGraphicFramePr>
        <p:xfrm>
          <a:off x="254000" y="1930400"/>
          <a:ext cx="8661400" cy="494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99A623-5CC4-696F-756B-A987A397B9F5}"/>
              </a:ext>
            </a:extLst>
          </p:cNvPr>
          <p:cNvSpPr txBox="1"/>
          <p:nvPr/>
        </p:nvSpPr>
        <p:spPr>
          <a:xfrm>
            <a:off x="7676402" y="3805919"/>
            <a:ext cx="800247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Zelman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B72E1-8051-14E0-0BBB-A61B7EC2BC62}"/>
              </a:ext>
            </a:extLst>
          </p:cNvPr>
          <p:cNvSpPr txBox="1">
            <a:spLocks/>
          </p:cNvSpPr>
          <p:nvPr/>
        </p:nvSpPr>
        <p:spPr>
          <a:xfrm>
            <a:off x="381000" y="963750"/>
            <a:ext cx="8385175" cy="308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D5D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Latest Forecasts from Each 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CD5D8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C5117-B2BA-FA97-DBF7-5F7051DCFC11}"/>
              </a:ext>
            </a:extLst>
          </p:cNvPr>
          <p:cNvSpPr txBox="1"/>
          <p:nvPr/>
        </p:nvSpPr>
        <p:spPr>
          <a:xfrm>
            <a:off x="6100764" y="3805917"/>
            <a:ext cx="1132124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Fannie Mae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9E3B2-CA55-CAEB-54FF-7C5280ADD2F0}"/>
              </a:ext>
            </a:extLst>
          </p:cNvPr>
          <p:cNvSpPr txBox="1"/>
          <p:nvPr/>
        </p:nvSpPr>
        <p:spPr>
          <a:xfrm>
            <a:off x="4677104" y="4173193"/>
            <a:ext cx="119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-0.2%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F3141-89B3-637E-786F-A028D78AC2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3" y="6437876"/>
            <a:ext cx="1946004" cy="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3F8DE-C8B3-2164-FD74-ECA5F76C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Prices Forecasted to Fall in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2C9B6-7D5B-6321-D710-AAE377F3DC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Big Banks Calling for Home Prices to Depreciate Next Year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27EE48-0EE4-C635-702F-DE00F4A45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957942"/>
              </p:ext>
            </p:extLst>
          </p:nvPr>
        </p:nvGraphicFramePr>
        <p:xfrm>
          <a:off x="380999" y="1500463"/>
          <a:ext cx="8385175" cy="480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94908CF-875F-AB85-484A-F2A5E2D774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3" y="6437876"/>
            <a:ext cx="1946004" cy="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3F8DE-C8B3-2164-FD74-ECA5F76C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Prices to Fall, and Then Recover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2C9B6-7D5B-6321-D710-AAE377F3DC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Wells Fargo Home Price Forecasts for 2023 and 2024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27EE48-0EE4-C635-702F-DE00F4A45A76}"/>
              </a:ext>
            </a:extLst>
          </p:cNvPr>
          <p:cNvGraphicFramePr/>
          <p:nvPr/>
        </p:nvGraphicFramePr>
        <p:xfrm>
          <a:off x="380999" y="1500463"/>
          <a:ext cx="8385175" cy="480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62A9796-84A4-38CD-EBB1-28DC6F42BA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3" y="6437876"/>
            <a:ext cx="1946004" cy="261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ACE2D-6262-17ED-F28D-90B1878F43DB}"/>
              </a:ext>
            </a:extLst>
          </p:cNvPr>
          <p:cNvSpPr txBox="1"/>
          <p:nvPr/>
        </p:nvSpPr>
        <p:spPr>
          <a:xfrm>
            <a:off x="2273675" y="3274540"/>
            <a:ext cx="116150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65703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5EF5B2-885F-CD2A-B804-2AFE54614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800" dirty="0"/>
              <a:t>While there might be little statistical difference between a small positive number and a small negative number, there are often </a:t>
            </a:r>
            <a:r>
              <a:rPr lang="en-US" sz="3800" b="1" dirty="0">
                <a:solidFill>
                  <a:schemeClr val="tx1"/>
                </a:solidFill>
              </a:rPr>
              <a:t>huge differences in how they may impact behavior.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2CC58-0AD6-B29D-65EA-BC5E03E54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Len Kiefer</a:t>
            </a:r>
            <a:r>
              <a:rPr lang="en-US" b="0" dirty="0"/>
              <a:t>,</a:t>
            </a:r>
            <a:r>
              <a:rPr lang="en-US" dirty="0"/>
              <a:t> </a:t>
            </a:r>
            <a:r>
              <a:rPr lang="en-US" b="0" dirty="0"/>
              <a:t>Deputy Chief Economist, Freddie Mac</a:t>
            </a:r>
          </a:p>
        </p:txBody>
      </p:sp>
    </p:spTree>
    <p:extLst>
      <p:ext uri="{BB962C8B-B14F-4D97-AF65-F5344CB8AC3E}">
        <p14:creationId xmlns:p14="http://schemas.microsoft.com/office/powerpoint/2010/main" val="127630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F04ABC-B156-111C-0917-960CCDF15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Zelman &amp; Associates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65AFF9-1465-19DB-DCEE-EFD984E4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GFC: Home Prices Depreciated for 5 Years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4078D-0A29-6D89-8474-CF9DD293E0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Home Price Appreciation 2006-2013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266E95-C8A0-F2F4-C64D-04159956F58E}"/>
              </a:ext>
            </a:extLst>
          </p:cNvPr>
          <p:cNvGraphicFramePr/>
          <p:nvPr/>
        </p:nvGraphicFramePr>
        <p:xfrm>
          <a:off x="277403" y="1500461"/>
          <a:ext cx="8630290" cy="519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1A9CCE-FDB8-0DF6-2719-FB1B099DC4C0}"/>
              </a:ext>
            </a:extLst>
          </p:cNvPr>
          <p:cNvSpPr txBox="1"/>
          <p:nvPr/>
        </p:nvSpPr>
        <p:spPr>
          <a:xfrm>
            <a:off x="1592352" y="3673875"/>
            <a:ext cx="762001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2443A-A3EC-0ABF-BBD8-CAA31BD3140B}"/>
              </a:ext>
            </a:extLst>
          </p:cNvPr>
          <p:cNvSpPr txBox="1"/>
          <p:nvPr/>
        </p:nvSpPr>
        <p:spPr>
          <a:xfrm>
            <a:off x="2671852" y="3673875"/>
            <a:ext cx="67282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4C5AC-48D8-FF3F-0160-FC04F8BCE869}"/>
              </a:ext>
            </a:extLst>
          </p:cNvPr>
          <p:cNvSpPr txBox="1"/>
          <p:nvPr/>
        </p:nvSpPr>
        <p:spPr>
          <a:xfrm>
            <a:off x="3662175" y="3673875"/>
            <a:ext cx="774978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2009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99C8BB-F2E8-B481-F25C-F7E1A3B8A2E0}"/>
              </a:ext>
            </a:extLst>
          </p:cNvPr>
          <p:cNvSpPr txBox="1"/>
          <p:nvPr/>
        </p:nvSpPr>
        <p:spPr>
          <a:xfrm>
            <a:off x="4754652" y="3673874"/>
            <a:ext cx="69215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2010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2CCCE-FA95-D922-BC70-DFD7EF66B7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3" y="6437876"/>
            <a:ext cx="1946004" cy="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9671A-4A27-8FF1-913E-10D01F1BD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Calculated Risk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87E67-69FA-E86C-EE9F-6971E68C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Supply Is Still Historically Low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F0E873-F49F-F723-F19D-B84DB46981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Inventory the Week Ending November 11</a:t>
            </a:r>
            <a:r>
              <a:rPr lang="en-US" baseline="30000" dirty="0"/>
              <a:t>th</a:t>
            </a:r>
            <a:r>
              <a:rPr lang="en-US" dirty="0"/>
              <a:t> Compared to Last 3 Years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E470084-4601-F507-2697-D05D9EFC3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518297"/>
              </p:ext>
            </p:extLst>
          </p:nvPr>
        </p:nvGraphicFramePr>
        <p:xfrm>
          <a:off x="225530" y="1775912"/>
          <a:ext cx="8706597" cy="470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B4AE440-27FD-A2F2-BBB8-A9CE1A179A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3" y="6437876"/>
            <a:ext cx="1946004" cy="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4890-0128-5941-9A4E-F5983C5F5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Should I Buy a Home </a:t>
            </a:r>
          </a:p>
          <a:p>
            <a:r>
              <a:rPr lang="en-US" dirty="0"/>
              <a:t>Right Now?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4FB77-1AFC-A7A8-35B4-9DB1051DE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026" y="1219200"/>
            <a:ext cx="983974" cy="983974"/>
          </a:xfrm>
          <a:prstGeom prst="rect">
            <a:avLst/>
          </a:prstGeom>
        </p:spPr>
      </p:pic>
      <p:pic>
        <p:nvPicPr>
          <p:cNvPr id="6" name="Picture 5" descr="A picture containing indoor, floor, wall, window&#10;&#10;Description automatically generated">
            <a:extLst>
              <a:ext uri="{FF2B5EF4-FFF2-40B4-BE49-F238E27FC236}">
                <a16:creationId xmlns:a16="http://schemas.microsoft.com/office/drawing/2014/main" id="{8D35FC13-ABFC-7FB6-AFB3-1EB8CCB7CF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"/>
          <a:stretch/>
        </p:blipFill>
        <p:spPr>
          <a:xfrm>
            <a:off x="6625" y="3429000"/>
            <a:ext cx="91388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9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0823C-A376-3A8E-4167-FFA83A756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71996-BFA6-411E-66E9-254D28D22BB4}"/>
              </a:ext>
            </a:extLst>
          </p:cNvPr>
          <p:cNvSpPr/>
          <p:nvPr/>
        </p:nvSpPr>
        <p:spPr>
          <a:xfrm>
            <a:off x="3924300" y="804425"/>
            <a:ext cx="48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“People do not follow the best leaders. They follow the ones they can understand the easiest.” 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D5470-6FAD-4942-02B7-AC44516905F4}"/>
              </a:ext>
            </a:extLst>
          </p:cNvPr>
          <p:cNvSpPr txBox="1"/>
          <p:nvPr/>
        </p:nvSpPr>
        <p:spPr>
          <a:xfrm>
            <a:off x="4992286" y="5530355"/>
            <a:ext cx="265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- Donald Miller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71E6A-CAC3-933D-59BD-20CAFE9246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1603"/>
            <a:ext cx="4396154" cy="48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21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923EC8-E200-B546-813A-8B48B3B77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Census</a:t>
            </a:r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ABA93967-44B4-3741-BD13-F3CB4EE43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337099"/>
              </p:ext>
            </p:extLst>
          </p:nvPr>
        </p:nvGraphicFramePr>
        <p:xfrm>
          <a:off x="146048" y="429045"/>
          <a:ext cx="8750300" cy="616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DF0F32C7-33CE-6249-B1FB-33F63CD0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1"/>
            <a:ext cx="8382000" cy="354495"/>
          </a:xfrm>
        </p:spPr>
        <p:txBody>
          <a:bodyPr/>
          <a:lstStyle/>
          <a:p>
            <a:r>
              <a:rPr lang="en-US" dirty="0"/>
              <a:t>Median Asking Rent Since 1988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779AB-DBB9-38A2-A336-5FED4A2988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3" y="6437876"/>
            <a:ext cx="1946004" cy="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FC1B9B-336F-3565-D10E-2662B3D2D5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b="1" dirty="0">
                <a:solidFill>
                  <a:schemeClr val="tx1"/>
                </a:solidFill>
              </a:rPr>
              <a:t>If you can find a house that meets your financial expectations for a monthly payment and it is a good time for you to buy, then do that, . . . </a:t>
            </a:r>
            <a:r>
              <a:rPr lang="en-US" sz="3000" dirty="0"/>
              <a:t>And if you wait for prices to fall but they never do, you may discover the hard way that the house that you found a year ago that you really loved, that you could afford but you passed up on, is more expensive next year.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5734E-17BE-94DA-8DE4-EEE84629F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Odeta</a:t>
            </a:r>
            <a:r>
              <a:rPr lang="en-US" dirty="0"/>
              <a:t> </a:t>
            </a:r>
            <a:r>
              <a:rPr lang="en-US" dirty="0" err="1"/>
              <a:t>Kushi</a:t>
            </a:r>
            <a:r>
              <a:rPr lang="en-US" b="0" dirty="0"/>
              <a:t>,</a:t>
            </a:r>
            <a:r>
              <a:rPr lang="en-US" dirty="0"/>
              <a:t> </a:t>
            </a:r>
            <a:r>
              <a:rPr lang="en-US" b="0" dirty="0"/>
              <a:t>Deputy Chief Economist, First American</a:t>
            </a:r>
          </a:p>
        </p:txBody>
      </p:sp>
    </p:spTree>
    <p:extLst>
      <p:ext uri="{BB962C8B-B14F-4D97-AF65-F5344CB8AC3E}">
        <p14:creationId xmlns:p14="http://schemas.microsoft.com/office/powerpoint/2010/main" val="379213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5EF5B2-885F-CD2A-B804-2AFE54614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1500809"/>
            <a:ext cx="8205736" cy="4293566"/>
          </a:xfrm>
        </p:spPr>
        <p:txBody>
          <a:bodyPr/>
          <a:lstStyle/>
          <a:p>
            <a:r>
              <a:rPr lang="en-US" sz="3600" dirty="0"/>
              <a:t>In the absence of trustworthy, up-to-date information, </a:t>
            </a:r>
            <a:r>
              <a:rPr lang="en-US" sz="3600" b="1" dirty="0">
                <a:solidFill>
                  <a:schemeClr val="tx1"/>
                </a:solidFill>
              </a:rPr>
              <a:t>real estate decisions are increasingly being driven by fear, uncertainty, and doubt. </a:t>
            </a:r>
            <a:r>
              <a:rPr lang="en-US" sz="3600" dirty="0"/>
              <a:t>These decisions can be hugely consequential for consumers and businesses.</a:t>
            </a:r>
          </a:p>
          <a:p>
            <a:endParaRPr lang="en-US" sz="36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2CC58-0AD6-B29D-65EA-BC5E03E54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Jason </a:t>
            </a:r>
            <a:r>
              <a:rPr lang="en-US" dirty="0" err="1"/>
              <a:t>Lewris</a:t>
            </a:r>
            <a:r>
              <a:rPr lang="en-US" b="0" dirty="0"/>
              <a:t>, Co-Founder &amp; Chief Data Officer, </a:t>
            </a:r>
            <a:r>
              <a:rPr lang="en-US" b="0" dirty="0" err="1"/>
              <a:t>Parcl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38953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ire&#10;&#10;Description automatically generated with medium confidence">
            <a:extLst>
              <a:ext uri="{FF2B5EF4-FFF2-40B4-BE49-F238E27FC236}">
                <a16:creationId xmlns:a16="http://schemas.microsoft.com/office/drawing/2014/main" id="{928971E6-C5AC-934E-BF63-BEBC0628E7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6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A01B-8A64-5440-973B-03F43B1CEA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3C875-6CB4-B443-9089-E2BEA4929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3532" y="381001"/>
            <a:ext cx="5569468" cy="59816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Will Mortgage Rates </a:t>
            </a:r>
            <a:br>
              <a:rPr lang="en-US" sz="3200" dirty="0"/>
            </a:br>
            <a:r>
              <a:rPr lang="en-US" sz="3200" dirty="0"/>
              <a:t>Keep Rising?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What Are Experts Saying About Home Prices?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Should I Buy a Home </a:t>
            </a:r>
            <a:br>
              <a:rPr lang="en-US" sz="3200" dirty="0"/>
            </a:br>
            <a:r>
              <a:rPr lang="en-US" sz="3200" dirty="0"/>
              <a:t>Right Now?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1070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4890-0128-5941-9A4E-F5983C5F5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0"/>
            <a:ext cx="7008341" cy="3429000"/>
          </a:xfrm>
        </p:spPr>
        <p:txBody>
          <a:bodyPr/>
          <a:lstStyle/>
          <a:p>
            <a:r>
              <a:rPr lang="en-US" dirty="0"/>
              <a:t>Will Mortgage Rates </a:t>
            </a:r>
          </a:p>
          <a:p>
            <a:r>
              <a:rPr lang="en-US" dirty="0"/>
              <a:t>Keep Rising?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8AEA49-7218-3F87-B88D-AD909CB310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934" y="1245704"/>
            <a:ext cx="969066" cy="969066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404E719-AF8C-FD6B-FF66-82C0B32DF2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"/>
          <a:stretch/>
        </p:blipFill>
        <p:spPr>
          <a:xfrm>
            <a:off x="-1030" y="3429000"/>
            <a:ext cx="91450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93E43-3071-0345-8BB4-59EFDF065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Freddie Mac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A9BA-A3F0-9F4F-9FDF-67322E5301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Freddie Mac 30-Year Fixed Rate, January 2022–Today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98BC839-80D7-B845-831A-4F8E21188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859807"/>
              </p:ext>
            </p:extLst>
          </p:nvPr>
        </p:nvGraphicFramePr>
        <p:xfrm>
          <a:off x="387350" y="1566175"/>
          <a:ext cx="8382000" cy="485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25219C63-5666-CB72-9B75-F3424621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7749"/>
            <a:ext cx="8382000" cy="354495"/>
          </a:xfrm>
        </p:spPr>
        <p:txBody>
          <a:bodyPr/>
          <a:lstStyle/>
          <a:p>
            <a:r>
              <a:rPr lang="en-US" dirty="0"/>
              <a:t>Mortgage Rates Rising This Year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D1976DE-9387-8744-BF1C-75F8A050DD44}"/>
              </a:ext>
            </a:extLst>
          </p:cNvPr>
          <p:cNvSpPr/>
          <p:nvPr/>
        </p:nvSpPr>
        <p:spPr>
          <a:xfrm rot="3883867">
            <a:off x="4575531" y="-95893"/>
            <a:ext cx="245230" cy="862939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9FDD-4A4D-8220-B952-EF2078A0B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3" y="6437876"/>
            <a:ext cx="1946004" cy="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5EF5B2-885F-CD2A-B804-2AFE54614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U.S. 30-year fixed mortgage rates have increased 3.83 percentage points since the end of last year. </a:t>
            </a:r>
            <a:r>
              <a:rPr lang="en-US" sz="4000" b="1" dirty="0">
                <a:solidFill>
                  <a:schemeClr val="tx1"/>
                </a:solidFill>
              </a:rPr>
              <a:t>That's the biggest year-to-date increase in rates in over 50 years.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2CC58-0AD6-B29D-65EA-BC5E03E54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Len Kiefer</a:t>
            </a:r>
            <a:r>
              <a:rPr lang="en-US" b="0" dirty="0"/>
              <a:t>, Deputy Chief Economist, Freddie Mac</a:t>
            </a:r>
          </a:p>
        </p:txBody>
      </p:sp>
    </p:spTree>
    <p:extLst>
      <p:ext uri="{BB962C8B-B14F-4D97-AF65-F5344CB8AC3E}">
        <p14:creationId xmlns:p14="http://schemas.microsoft.com/office/powerpoint/2010/main" val="104206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B17FF6-84DE-804F-7CE0-4D53E37BB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500809"/>
            <a:ext cx="8385175" cy="4293566"/>
          </a:xfrm>
        </p:spPr>
        <p:txBody>
          <a:bodyPr/>
          <a:lstStyle/>
          <a:p>
            <a:r>
              <a:rPr lang="en-US" sz="4000" dirty="0"/>
              <a:t>A return to a normal spread between the government borrowing rate and the home purchase borrowing rate will bring the 30-year mortgage rates down to around 6%.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49180-9E52-B455-32A2-E8166445FC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Lawrence Yun, </a:t>
            </a:r>
            <a:r>
              <a:rPr lang="en-US" b="0" dirty="0"/>
              <a:t>Chief Economist, NAR</a:t>
            </a:r>
          </a:p>
        </p:txBody>
      </p:sp>
    </p:spTree>
    <p:extLst>
      <p:ext uri="{BB962C8B-B14F-4D97-AF65-F5344CB8AC3E}">
        <p14:creationId xmlns:p14="http://schemas.microsoft.com/office/powerpoint/2010/main" val="285620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7C5DE8-4F87-B8CB-9119-D449843F4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WSJ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8BAF9B-AE72-47CC-54B1-53C4132D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 Recession Around the Corner?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544E-21ED-5E7C-7E17-93FE63AA2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WSJ Economists’ Survey: Chances of a Recession in the Next 12 Months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5D7EDF-8EF3-B2FE-BBDD-5BFA5B862F6B}"/>
              </a:ext>
            </a:extLst>
          </p:cNvPr>
          <p:cNvGraphicFramePr/>
          <p:nvPr/>
        </p:nvGraphicFramePr>
        <p:xfrm>
          <a:off x="387350" y="1396999"/>
          <a:ext cx="8382000" cy="496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02A7026-83A0-CEBA-B570-BC7D6430C0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3" y="6437876"/>
            <a:ext cx="1946004" cy="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1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2AFFC-A369-45AD-BE1C-F1ECA02A9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50" y="6477000"/>
            <a:ext cx="8375650" cy="222485"/>
          </a:xfrm>
        </p:spPr>
        <p:txBody>
          <a:bodyPr/>
          <a:lstStyle/>
          <a:p>
            <a:r>
              <a:rPr lang="en-US" dirty="0"/>
              <a:t>Sources: CoreLogic, The Balance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F8DB94-57ED-4EC5-9750-A9D49157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81001"/>
            <a:ext cx="8923421" cy="526994"/>
          </a:xfrm>
        </p:spPr>
        <p:txBody>
          <a:bodyPr/>
          <a:lstStyle/>
          <a:p>
            <a:r>
              <a:rPr lang="en-US" dirty="0"/>
              <a:t>A Recession Does Not Mean Falling Prices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77D46-88B8-4F76-8CDF-2BF6B473C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Home Price Change During Last Six Recessions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09A501-E64D-44C0-9DCF-5B052E8947DA}"/>
              </a:ext>
            </a:extLst>
          </p:cNvPr>
          <p:cNvGraphicFramePr/>
          <p:nvPr/>
        </p:nvGraphicFramePr>
        <p:xfrm>
          <a:off x="225530" y="1773044"/>
          <a:ext cx="8706597" cy="470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E1D2242-956A-4A13-AFE2-E5149DDA3340}"/>
              </a:ext>
            </a:extLst>
          </p:cNvPr>
          <p:cNvSpPr txBox="1"/>
          <p:nvPr/>
        </p:nvSpPr>
        <p:spPr>
          <a:xfrm>
            <a:off x="6309207" y="278128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9D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0634C-DA75-4278-95D3-22B2954F5244}"/>
              </a:ext>
            </a:extLst>
          </p:cNvPr>
          <p:cNvSpPr txBox="1"/>
          <p:nvPr/>
        </p:nvSpPr>
        <p:spPr>
          <a:xfrm>
            <a:off x="3500667" y="2781280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9D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1991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A4123-7C3B-43C9-D4CC-46D402D94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3" y="6437876"/>
            <a:ext cx="1946004" cy="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427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s">
  <a:themeElements>
    <a:clrScheme name="KCM">
      <a:dk1>
        <a:srgbClr val="303840"/>
      </a:dk1>
      <a:lt1>
        <a:srgbClr val="FFFFFF"/>
      </a:lt1>
      <a:dk2>
        <a:srgbClr val="00AEEF"/>
      </a:dk2>
      <a:lt2>
        <a:srgbClr val="CCD5D8"/>
      </a:lt2>
      <a:accent1>
        <a:srgbClr val="00AEEF"/>
      </a:accent1>
      <a:accent2>
        <a:srgbClr val="73C359"/>
      </a:accent2>
      <a:accent3>
        <a:srgbClr val="FF8300"/>
      </a:accent3>
      <a:accent4>
        <a:srgbClr val="FD3A00"/>
      </a:accent4>
      <a:accent5>
        <a:srgbClr val="156FC1"/>
      </a:accent5>
      <a:accent6>
        <a:srgbClr val="FFFFFF"/>
      </a:accent6>
      <a:hlink>
        <a:srgbClr val="00AEEF"/>
      </a:hlink>
      <a:folHlink>
        <a:srgbClr val="00AE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98CB5A22DA994BB053711C06AA3CBB" ma:contentTypeVersion="9" ma:contentTypeDescription="Create a new document." ma:contentTypeScope="" ma:versionID="54e72b15125dae9c22c48db9e244e257">
  <xsd:schema xmlns:xsd="http://www.w3.org/2001/XMLSchema" xmlns:xs="http://www.w3.org/2001/XMLSchema" xmlns:p="http://schemas.microsoft.com/office/2006/metadata/properties" xmlns:ns2="ec878e9e-97e8-4393-8361-0e9b22077435" xmlns:ns3="0e2ec726-396e-4829-8e39-1bbe9a605b60" targetNamespace="http://schemas.microsoft.com/office/2006/metadata/properties" ma:root="true" ma:fieldsID="429a02db7193faff6ca6c878d8c4e1c1" ns2:_="" ns3:_="">
    <xsd:import namespace="ec878e9e-97e8-4393-8361-0e9b22077435"/>
    <xsd:import namespace="0e2ec726-396e-4829-8e39-1bbe9a605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78e9e-97e8-4393-8361-0e9b220774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63b5bc3-3a15-47ca-848e-3e91530e7f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ec726-396e-4829-8e39-1bbe9a605b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e079448-3416-48e4-a4ed-4da92c15314e}" ma:internalName="TaxCatchAll" ma:showField="CatchAllData" ma:web="0e2ec726-396e-4829-8e39-1bbe9a605b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F1C5F3-E899-4943-8E1B-62F71825EE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898C71-035B-4699-8820-DB8B122AE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878e9e-97e8-4393-8361-0e9b22077435"/>
    <ds:schemaRef ds:uri="0e2ec726-396e-4829-8e39-1bbe9a605b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26954</TotalTime>
  <Words>1023</Words>
  <Application>Microsoft Macintosh PowerPoint</Application>
  <PresentationFormat>On-screen Show (4:3)</PresentationFormat>
  <Paragraphs>118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Standard Slides</vt:lpstr>
      <vt:lpstr>PowerPoint Presentation</vt:lpstr>
      <vt:lpstr>PowerPoint Presentation</vt:lpstr>
      <vt:lpstr>Agenda</vt:lpstr>
      <vt:lpstr>PowerPoint Presentation</vt:lpstr>
      <vt:lpstr>Mortgage Rates Rising This Year</vt:lpstr>
      <vt:lpstr>PowerPoint Presentation</vt:lpstr>
      <vt:lpstr>PowerPoint Presentation</vt:lpstr>
      <vt:lpstr>Is a Recession Around the Corner?</vt:lpstr>
      <vt:lpstr>A Recession Does Not Mean Falling Prices</vt:lpstr>
      <vt:lpstr>A Recession Means Falling Mortgage Rates</vt:lpstr>
      <vt:lpstr>PowerPoint Presentation</vt:lpstr>
      <vt:lpstr>PowerPoint Presentation</vt:lpstr>
      <vt:lpstr>Home Price Forecasts for 2023</vt:lpstr>
      <vt:lpstr>Home Prices Forecasted to Fall in 2023</vt:lpstr>
      <vt:lpstr>Home Prices to Fall, and Then Recover</vt:lpstr>
      <vt:lpstr>PowerPoint Presentation</vt:lpstr>
      <vt:lpstr>GFC: Home Prices Depreciated for 5 Years</vt:lpstr>
      <vt:lpstr>Housing Supply Is Still Historically Low</vt:lpstr>
      <vt:lpstr>PowerPoint Presentation</vt:lpstr>
      <vt:lpstr>Median Asking Rent Since 1988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Childers</dc:creator>
  <cp:lastModifiedBy>Kate Rezabek</cp:lastModifiedBy>
  <cp:revision>204</cp:revision>
  <dcterms:created xsi:type="dcterms:W3CDTF">2021-06-23T14:31:32Z</dcterms:created>
  <dcterms:modified xsi:type="dcterms:W3CDTF">2022-11-15T19:56:20Z</dcterms:modified>
</cp:coreProperties>
</file>